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1" r:id="rId3"/>
    <p:sldId id="256" r:id="rId4"/>
    <p:sldId id="258" r:id="rId5"/>
    <p:sldId id="259" r:id="rId6"/>
    <p:sldId id="279" r:id="rId7"/>
    <p:sldId id="260" r:id="rId8"/>
    <p:sldId id="261" r:id="rId9"/>
    <p:sldId id="262" r:id="rId10"/>
    <p:sldId id="280" r:id="rId11"/>
    <p:sldId id="263" r:id="rId12"/>
    <p:sldId id="264" r:id="rId13"/>
    <p:sldId id="265" r:id="rId14"/>
    <p:sldId id="266" r:id="rId15"/>
    <p:sldId id="281" r:id="rId16"/>
    <p:sldId id="267" r:id="rId17"/>
    <p:sldId id="282" r:id="rId18"/>
    <p:sldId id="268" r:id="rId19"/>
    <p:sldId id="269" r:id="rId20"/>
    <p:sldId id="270" r:id="rId21"/>
    <p:sldId id="272" r:id="rId22"/>
    <p:sldId id="274" r:id="rId23"/>
    <p:sldId id="275" r:id="rId24"/>
    <p:sldId id="276" r:id="rId25"/>
    <p:sldId id="277" r:id="rId26"/>
    <p:sldId id="27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45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24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9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9111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97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38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325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89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5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216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2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094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611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297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16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169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9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3412D8C-6924-4A23-A1A3-4B85D97AB02C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7850C-630F-4B4C-B092-014EB1FC9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6802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56F994-33F4-43E3-A50F-409733A5D2EC}"/>
              </a:ext>
            </a:extLst>
          </p:cNvPr>
          <p:cNvSpPr/>
          <p:nvPr/>
        </p:nvSpPr>
        <p:spPr>
          <a:xfrm>
            <a:off x="1971675" y="1313587"/>
            <a:ext cx="824865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b="1" dirty="0">
              <a:solidFill>
                <a:srgbClr val="FFC000"/>
              </a:solidFill>
            </a:endParaRPr>
          </a:p>
          <a:p>
            <a:r>
              <a:rPr lang="en-US" b="1" dirty="0">
                <a:solidFill>
                  <a:srgbClr val="FFC000"/>
                </a:solidFill>
              </a:rPr>
              <a:t>                              </a:t>
            </a:r>
            <a:r>
              <a:rPr lang="en-US" sz="6000" b="1" dirty="0">
                <a:solidFill>
                  <a:srgbClr val="C00000"/>
                </a:solidFill>
              </a:rPr>
              <a:t>THE POLICE</a:t>
            </a:r>
          </a:p>
          <a:p>
            <a:r>
              <a:rPr lang="en-US" dirty="0"/>
              <a:t>                      </a:t>
            </a:r>
            <a:r>
              <a:rPr lang="en-US" b="1" dirty="0">
                <a:solidFill>
                  <a:srgbClr val="C00000"/>
                </a:solidFill>
              </a:rPr>
              <a:t>  </a:t>
            </a:r>
            <a:r>
              <a:rPr lang="en-US" b="1" dirty="0">
                <a:solidFill>
                  <a:srgbClr val="002060"/>
                </a:solidFill>
              </a:rPr>
              <a:t>PROTECTION OF LIFE IN CIVIL ESTABLISHMENT</a:t>
            </a:r>
          </a:p>
          <a:p>
            <a:endParaRPr lang="en-US" b="1" dirty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1026" name="Picture 2" descr="Puducherry Police">
            <a:extLst>
              <a:ext uri="{FF2B5EF4-FFF2-40B4-BE49-F238E27FC236}">
                <a16:creationId xmlns:a16="http://schemas.microsoft.com/office/drawing/2014/main" id="{AA1A6F2A-8DBF-42D7-90C3-1CBFB5CF8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614" y="537461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27BC24-FF53-45D7-80D1-5A3432E4AE50}"/>
              </a:ext>
            </a:extLst>
          </p:cNvPr>
          <p:cNvSpPr/>
          <p:nvPr/>
        </p:nvSpPr>
        <p:spPr>
          <a:xfrm>
            <a:off x="2105024" y="5544413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/>
              <a:t>BY</a:t>
            </a:r>
          </a:p>
          <a:p>
            <a:r>
              <a:rPr lang="en-US" sz="2000" b="1" dirty="0" err="1"/>
              <a:t>Dr.ARUL</a:t>
            </a:r>
            <a:r>
              <a:rPr lang="en-US" sz="2000" b="1" dirty="0"/>
              <a:t> SEZHIAN</a:t>
            </a:r>
          </a:p>
          <a:p>
            <a:r>
              <a:rPr lang="en-US" sz="2000" b="1" dirty="0"/>
              <a:t>Senior Cyber Security Advisor</a:t>
            </a:r>
          </a:p>
        </p:txBody>
      </p:sp>
    </p:spTree>
    <p:extLst>
      <p:ext uri="{BB962C8B-B14F-4D97-AF65-F5344CB8AC3E}">
        <p14:creationId xmlns:p14="http://schemas.microsoft.com/office/powerpoint/2010/main" val="1379579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214" y="559507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218E41A-A0E0-4EA5-8603-B0B6E233003A}"/>
              </a:ext>
            </a:extLst>
          </p:cNvPr>
          <p:cNvSpPr/>
          <p:nvPr/>
        </p:nvSpPr>
        <p:spPr>
          <a:xfrm>
            <a:off x="723899" y="335845"/>
            <a:ext cx="1196340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33.Make use of young and energetic police officers at filed work. Move senior or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aged officers to administration work.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34.Arrange martial arts or self- defense classes for the POLICE officials because there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might be times when the Policemen must fight with bare hands.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35.POLICE is not just a government job; make each POLICE officer to fix this in mind.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36.A Policeman or a Police officer must always have the urge to do something for the people.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He must have the feel that we live for the people, and we die for the people, so motivate them.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37.Physical as well as mental health of each Policeman must be maintained through some yoga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programs. Make it mandatory. My personal advice more than yoga martial arts is a best form of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relaxation.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38.Please advise parents to make a small piece of note mentioning their contact numbers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somewhere may be in the kid’s bag or school box (for kids) a small note or a diary so that even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when they are lost (not kidnapped) people can easily find the whereabouts by contacting the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number. It will be good enough if we can insist the parents to include their contact address too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in the note.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39.Make it mandatory that schools or day-care centers must collect the information of the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person to whom the child may be released after school hours and inform them whom to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notify if the child does not arrive to the school.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40.Make things online like if a person who is not from the specified location but wants to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launch complaint, he can approach the nearest police station and register. So, the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Police Personal can track the complaint and can transfer the same to the concerned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Police station or the concerned police officer through email.</a:t>
            </a:r>
          </a:p>
        </p:txBody>
      </p:sp>
    </p:spTree>
    <p:extLst>
      <p:ext uri="{BB962C8B-B14F-4D97-AF65-F5344CB8AC3E}">
        <p14:creationId xmlns:p14="http://schemas.microsoft.com/office/powerpoint/2010/main" val="1357230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239" y="5448300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218E41A-A0E0-4EA5-8603-B0B6E233003A}"/>
              </a:ext>
            </a:extLst>
          </p:cNvPr>
          <p:cNvSpPr/>
          <p:nvPr/>
        </p:nvSpPr>
        <p:spPr>
          <a:xfrm>
            <a:off x="847724" y="375375"/>
            <a:ext cx="1196340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41.Use proper reflectors and sign boards in the hotspots so that it can be used proactively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by the night riders and drivers.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42.Police can use social media for awareness regarding the crime activities and prevention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methods. Through social media we can bring awareness to civilians on how to join the law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enforcement forces.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43.Emergency response training can be given to even the civilians and security guards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who are deployed in apartments and gated communities.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44.Advice civilians while recruiting private securities. Insist them to recruit securities from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well-known private agencies which are registered to the government.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45.Multiple language training can be given to the state Police officials so that they will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be able to handle if the case is  transferred to some other States. Cross training must be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made possible with interstate police.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46.Instead of tracking records in paper files make it electronic. It will be easy to preserve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and as well secured.</a:t>
            </a:r>
          </a:p>
          <a:p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675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914" y="5399410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D3BE37B-AFC1-4F45-AA3F-5FAD4F8C269E}"/>
              </a:ext>
            </a:extLst>
          </p:cNvPr>
          <p:cNvSpPr/>
          <p:nvPr/>
        </p:nvSpPr>
        <p:spPr>
          <a:xfrm>
            <a:off x="904875" y="270093"/>
            <a:ext cx="119443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47.When a person is in distress and if he/she is not able to communicate to anyone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for help a high severity number can be provided to the public so that if a person is in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any trouble even if a missed call is given to that number the police must start tracing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number using GPS tracking system.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49. Make use of police personal and civilians who are most interested in doing field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work in monitoring any part of the state or even the country.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50.Form small groups through WhatsApp with the residents of an area along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with the local police station SHO or any officer so that any suspicious incident can be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intimated in the group in a timely manner.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352686-51C4-4DAB-A13F-9FE4C829E871}"/>
              </a:ext>
            </a:extLst>
          </p:cNvPr>
          <p:cNvSpPr/>
          <p:nvPr/>
        </p:nvSpPr>
        <p:spPr>
          <a:xfrm>
            <a:off x="904875" y="2614553"/>
            <a:ext cx="119443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Types of Cybercrime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PHISHING - Phishing is a technique used to gain personal or sensitive information of a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PC user, which can be his bank details or credit card information.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CYBER-BULLYING - Cyberbullying is insulting, harassing or threatening anyone using the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internet via email or messenger etc.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IDENTITY THEFT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Identity theft is the process of stealing your personal information such as social security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number or driver license to open a bank account or apply for credit card etc.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HACKING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Hacking is defined as an activity to intrude into your system or gain unauthorized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access to your accounts.</a:t>
            </a:r>
          </a:p>
        </p:txBody>
      </p:sp>
    </p:spTree>
    <p:extLst>
      <p:ext uri="{BB962C8B-B14F-4D97-AF65-F5344CB8AC3E}">
        <p14:creationId xmlns:p14="http://schemas.microsoft.com/office/powerpoint/2010/main" val="2240588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689" y="547687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A6A2D0-B5A1-4949-9975-028BF8F76F5A}"/>
              </a:ext>
            </a:extLst>
          </p:cNvPr>
          <p:cNvSpPr/>
          <p:nvPr/>
        </p:nvSpPr>
        <p:spPr>
          <a:xfrm>
            <a:off x="1409699" y="118200"/>
            <a:ext cx="1207770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Some Precautionary Measures to Stop / Reduce Cyber Crime: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1.Use a full-service internet security suite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2.Use strong passwords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3.Keep the software updated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4.Manage the social media settings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5.Strengthen our home network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6.Talk to our children about the internet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7.Keep up to date on major security breaches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8.Take measures to help protect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ourself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against identity theft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9.Know that identity theft can happen anywhere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10.Keep an eye on the kids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11.Know what to do if we become a victim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12.Education - Awareness to everyone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13.Use firewall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14.Click with caution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15.Practice safe surfing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16.Practice safe shopping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17.Use comprehensive security software and keep your system updated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18.Secure your wireless network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19.Use common sense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20.Be suspicious </a:t>
            </a:r>
          </a:p>
        </p:txBody>
      </p:sp>
    </p:spTree>
    <p:extLst>
      <p:ext uri="{BB962C8B-B14F-4D97-AF65-F5344CB8AC3E}">
        <p14:creationId xmlns:p14="http://schemas.microsoft.com/office/powerpoint/2010/main" val="39682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514" y="543877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6B5832-8B26-4ACB-B783-60276B30AB8B}"/>
              </a:ext>
            </a:extLst>
          </p:cNvPr>
          <p:cNvSpPr/>
          <p:nvPr/>
        </p:nvSpPr>
        <p:spPr>
          <a:xfrm>
            <a:off x="1162049" y="299175"/>
            <a:ext cx="11868151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21.Do not download song, videos or software from untrusted websites.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Often these files come with hidden malware such as ransomware or Trojan.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22.Do not click on links received on random emails as you can be directed to a phishing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website.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23.Never download attachments from emails that you think suspicious. Cybercrooks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sends emails with a subject line such as ‘work from home and earn money’, ‘pending invoice’,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‘looking for friendship’ etc.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24.Do not share your login details such as username or password with anyone even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if he or she is your close friend.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25.Use a strong password which can be a combination of alpha-numeric characters.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Jai Hind!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a-IN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780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739" y="547687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6B5832-8B26-4ACB-B783-60276B30AB8B}"/>
              </a:ext>
            </a:extLst>
          </p:cNvPr>
          <p:cNvSpPr/>
          <p:nvPr/>
        </p:nvSpPr>
        <p:spPr>
          <a:xfrm>
            <a:off x="962024" y="305068"/>
            <a:ext cx="11868151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Cyber Crime Briefing Tamil: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நாள் தோறும் சைபர்/இணையவழி குற்றங்கள் அதிகமாகிக்கொண்டே இருக்கின்றது.</a:t>
            </a: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குறிப்பாக இந்த கரோனா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corona)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போன்ற இக்கட்டான சமயத்திலும் சைபர் சார்ந்த குற்றங்கள் தொடர்ந்து நடந்த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வன்னம் உள்ளது.</a:t>
            </a: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காலம் காலமாக நடக்கும் குற்றங்கள்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Conventional crimes) like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கவர்தல்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kidnapping),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கடத்திச்செல்லுதல்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abduction),</a:t>
            </a: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கொள்ளை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robbery),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கூட்டுக்கொள்ளை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dacoity),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பணம்பறித்தல்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extortion),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கொலை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murder),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பாலியல் குற்றங்கள்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sexual offences)....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போன்ற குற்றங்களை போல இல்லாமல் இந்த சைபர் குற்றங்கள் அனைத்தும் இணையவழி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சார்ந்தவை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internet-based crime).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இந்த இணையவழி குற்றங்களால் அதிகம் பாதிக்கபடுவது சாதாரண எளிய மக்கள். இந்த குற்றங்களுக்கு முக்கிய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 காரணம் போதிய விழிப்புணர்வு இல்லாததே.</a:t>
            </a:r>
          </a:p>
          <a:p>
            <a:endParaRPr lang="ta-IN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408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614" y="5486400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1F76332-EACC-4F46-AE3B-DCF8BB40EC2B}"/>
              </a:ext>
            </a:extLst>
          </p:cNvPr>
          <p:cNvSpPr/>
          <p:nvPr/>
        </p:nvSpPr>
        <p:spPr>
          <a:xfrm>
            <a:off x="923926" y="222975"/>
            <a:ext cx="120205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முதற்கட்டமாக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நேரம்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கிடைக்கும்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போதெல்லாம்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ஒவ்வொரு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Modern day crimes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பற்றி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குறிப்பாக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சைபர்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குற்றங்கள்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தற்கால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பொருளாதார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குற்றங்கள்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online frauds,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குழந்தைகள்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மற்றும்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பெண்களுக்கு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எதிராக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நடக்கும்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குற்றங்கள்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போன்ற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தலைப்புகளில்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என்னால்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முடிந்த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அளவு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சுருக்கமாக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அனைவருக்கும்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புரியும்படி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எழுத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முயற்சிக்கிறேன்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Phishing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பிஷ்ஷிங்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அனைவருக்கும்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தெரியும்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FISHING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ஆங்கிலத்தில்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மீன்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பிடிப்பது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அதே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PHISHING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என்பது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இணையம்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(internet)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மூலமாக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மீனை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இறை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தகவல்களை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பிடிப்பது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PHISHING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இரண்டு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வகைபடும்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1. SMSHING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ஸ்மிஷிங்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SMSமூலமாக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செய்யப்படும்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பிஷ்ஷிங்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நாளைக்கு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குறைந்தது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தடவையாவது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LINKஐ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CLICK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செய்யுங்கள்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SMS / text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messageஆவது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வந்துருக்கும்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இவை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அனைத்தும்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உங்களுக்கான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பொறிவலை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2. VISHING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விஷிங்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PHONE CALLS/ VOICE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CALLSமூலமாக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செய்யப்படும்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பிஷ்ஷிங்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அதாவது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பேங்க்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மேனேஜர்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பேசுகிறேன்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சொல்லி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ATM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நம்பர்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/OTP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கேட்பது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vishing.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நீங்க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கேட்கலாம்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எப்படி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யாருன்னே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தெரியாத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ஒருத்தர்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கேட்டால்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நாம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நம்ம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பேங்க்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/ATM details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சொல்லி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OTPயும்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சொல்றோம்னு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குற்றங்களில்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ஈடுபடுபவர்கள்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பெரும்பாலானோர்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மாநிலத்தை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சாராதவர்கள்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என்பது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அனைவரும்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அறிந்த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ஒன்றுதான்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ஆனால்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அவர்கள்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மக்களின்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மனதை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pshycology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நன்கு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அறிந்து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வைத்துள்ளார்கள்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அவ்வாறு அந்த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criminals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அதிகம் பயன்படுத்துகின்ற நம் பொதுமக்களின் பலவீனங்கள் சில.</a:t>
            </a: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1. #இலவசம்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freebie)</a:t>
            </a: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நாம் அனைவருக்கும் இலவசம் என்றால் ரொம்ப புடிக்கும். அதை அந்த குற்றவாளிகள் டிரம்ப் கார்டாக பயன்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படுத்துகின்றனர். உதாரணமாக ஓட்டிற்காக இலவசமாக வாங்கும் பணம் தொடங்கி ஐந்து ரூபாய்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chocolate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க்கு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 இலவசமாக வரும்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sticker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வரை ஒன்றைக்கூட விடுவதில்லை.</a:t>
            </a: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105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739" y="547687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1F76332-EACC-4F46-AE3B-DCF8BB40EC2B}"/>
              </a:ext>
            </a:extLst>
          </p:cNvPr>
          <p:cNvSpPr/>
          <p:nvPr/>
        </p:nvSpPr>
        <p:spPr>
          <a:xfrm>
            <a:off x="923926" y="222975"/>
            <a:ext cx="120205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இலவசத்தின் மீது நமக்கு உள்ள இந்த மோகத்தை அவர்கள் பயன்படுத்தி, நீங்கள் இவ்வளவு பணம் வென்றுளீர்கள்,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அந்த பணம் உங்களுக்கு வேண்டும் என்றால் உங்கள்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ATM number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மற்றும்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OTP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யை சொல்லுங்கள் என்று வலை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விரிப்பார்கள்.</a:t>
            </a: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2. #சலுகை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discount offer)</a:t>
            </a: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அமேசானில்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amazon.in)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இந்த மொபைல் போன் 20000ரூபாய். ஆனால் இன்று உங்களுக்காக அதே மொபைல்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 போன் வெறும் 2000ரூபாய்.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இந்த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discount offer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பெற கிழே உள்ள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Form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ஐ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fill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பண்ணுங்கள் என்று இருக்கும். அந்த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form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இல் உங்களுடைய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Bank account details 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கேட்கப்பட்டிருக்கும், அதை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fill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செய்தால் உங்களுக்கு நீங்களே பட்டை நாமம் அடித்து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கொள்ளவேண்டியதன்.</a:t>
            </a: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576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214" y="547687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A939F2-C42F-486F-8D27-1FCD9A9FAD05}"/>
              </a:ext>
            </a:extLst>
          </p:cNvPr>
          <p:cNvSpPr/>
          <p:nvPr/>
        </p:nvSpPr>
        <p:spPr>
          <a:xfrm>
            <a:off x="638174" y="236190"/>
            <a:ext cx="1196340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3. 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சோம்பேறித்தனம்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lathargic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பெரிய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எதிரி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சோம்பேறித்தனம்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உதாரணமாக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யாரேனும்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ATM DEACTIVATE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ஆயிட்டு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சொன்னதும்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குழப்பமாக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வீட்டின்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அருகில்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உள்ள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ATM 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உண்மையில்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ATM CARD DEACTIVATE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ஆகிவிட்டதா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பார்க்க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சோம்பேறித்தனம்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அடைந்து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அதே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சமயம்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மனிதர்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நமக்காக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நம்முடைய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ATM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CARDஐ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இலவசமாக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ACTIVATE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செய்துதருகிறேன்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சொன்னதும்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நம்பி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bank details, ATM pin, OTP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அவர்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கேட்கும்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அனைத்து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தகவல்களையும்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கொடுத்து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விடுவோம்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4. 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பாலினம்_சார்ந்த_கவர்தல்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(gender-based attraction)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அனைவருக்கும்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சமந்தமே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இல்லாமல்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கால்ஸ்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வந்துருக்கும்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நீங்கள்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ஆணாக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இருந்தால்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உங்களிடம்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பெண்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குரலிலும்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நீங்கள்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பெண்ணாக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பட்சத்தில்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உங்களிடம்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ஆணின்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குரலிலும்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பேச்சுவார்கள்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நீண்ட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நாட்கள்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பழகிய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நண்பர்கள்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மிகுந்த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அக்கறையோடு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பேசுவார்கள்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இவ்வாறு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பேசுபவர்கள்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கட்டத்தில்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பணத்தை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கறந்துவிடுவார்கள்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இந்த_குற்றங்கள்_எல்லாம்_எப்படி_சாத்தியப்படுகின்றன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சைபர்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குற்றங்களுக்கு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எல்லை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கிடையாது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உதாரணமாக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அமெரிக்காவில்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இருந்துகொண்டு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இந்தியாவில்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கொள்ளை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அடிக்கலாம்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அதே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நாட்டின்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பிற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மாநிலத்தில்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இருந்துகொண்டு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தமிழ்நாட்டில்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இதுபோன்ற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வேளைகளில்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ஈடுபடலாம்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மேலும்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வகை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குற்றங்களுக்கு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ஒவ்வொரு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நாடுகளிலும்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தண்டனைகள்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வேறுபடுகின்றது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சரி_இதற்கு_என்னதான்_தீர்வு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இயல்பறிவு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(Common sense)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கொஞ்சம்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யோசிக்கனும்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எங்கயோ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இருக்குற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ஒருத்தனுக்கு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நம்மல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பணக்காரனாகனும்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உதவனும்னு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அவசியமும்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இல்ல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புறக்கணி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(Ignore)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புதுசா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எதாவது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SMS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அல்லது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CALL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வந்தால்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பொருட்டாக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எடுத்துக்க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வேண்டாம்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பேராசை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நட்டம்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(Convert all, lose all)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இதற்கு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விளக்கம்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தேவையில்லை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நினைக்கிறன்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இறுதியாக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Just remember one thing "Nothing is free here". Everything has a motive behind.</a:t>
            </a:r>
          </a:p>
        </p:txBody>
      </p:sp>
    </p:spTree>
    <p:extLst>
      <p:ext uri="{BB962C8B-B14F-4D97-AF65-F5344CB8AC3E}">
        <p14:creationId xmlns:p14="http://schemas.microsoft.com/office/powerpoint/2010/main" val="2540633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264" y="2571750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428025-1030-451F-A630-6EBCDF951F08}"/>
              </a:ext>
            </a:extLst>
          </p:cNvPr>
          <p:cNvSpPr/>
          <p:nvPr/>
        </p:nvSpPr>
        <p:spPr>
          <a:xfrm>
            <a:off x="685799" y="84000"/>
            <a:ext cx="1193482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ta-IN" sz="1200" dirty="0">
                <a:latin typeface="Calibri" panose="020F0502020204030204" pitchFamily="34" charset="0"/>
              </a:rPr>
              <a:t>கடன்_அட்டை_மோசடி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Credit card fraud)</a:t>
            </a:r>
            <a:b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கிரெடிட் கார்டு குற்றமானது நாளுக்கு நாள் அதிகமாகிக்கொண்டு உள்ளது. இந்த பதிவில் நாம் கிரெடிட்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</a:rPr>
              <a:t>கார்டு சார்ந்த குற்றங்கள் குறித்தும் அதனை தடுப்பது எப்படி என்பதையும் பார்ப்போம்.</a:t>
            </a:r>
            <a:br>
              <a:rPr lang="ta-IN" sz="1200" dirty="0">
                <a:latin typeface="Calibri" panose="020F0502020204030204" pitchFamily="34" charset="0"/>
              </a:rPr>
            </a:br>
            <a:br>
              <a:rPr lang="ta-IN" sz="1200" dirty="0">
                <a:latin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Credit_card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  <a:r>
              <a:rPr lang="ta-IN" sz="1200" dirty="0">
                <a:latin typeface="Calibri" panose="020F0502020204030204" pitchFamily="34" charset="0"/>
              </a:rPr>
              <a:t>என்றால்_என்ன?</a:t>
            </a:r>
            <a:br>
              <a:rPr lang="ta-IN" sz="1200" dirty="0">
                <a:latin typeface="Calibri" panose="020F0502020204030204" pitchFamily="34" charset="0"/>
              </a:rPr>
            </a:br>
            <a:br>
              <a:rPr lang="ta-IN" sz="1200" dirty="0">
                <a:latin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கிரெடிட் கார்டு என்பது ஒரு வங்கி அல்லது நிதி நிறுவனத்தினால் அதனுடைய வாடிக்கையாளருக்கு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</a:rPr>
              <a:t>வழங்கப்படும் ஒரு பிளாஸ்டிக் அட்டை ஆகும். அந்தக் கிரெடிட் கார்டை பயன்படுத்தி அந்த வாடிக்கையாளர்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</a:rPr>
              <a:t>எந்த ஒரு பொருளோ அல்லது சேவையையோ விலைக்கு வாங்க இயலும்.</a:t>
            </a:r>
            <a:br>
              <a:rPr lang="ta-IN" sz="1200" dirty="0">
                <a:latin typeface="Calibri" panose="020F0502020204030204" pitchFamily="34" charset="0"/>
              </a:rPr>
            </a:br>
            <a:br>
              <a:rPr lang="ta-IN" sz="1200" dirty="0">
                <a:latin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அதன் பின்னர் ஒரு குறிப்பிட்ட தேதிக்குள் அந்த வாடிக்கையாளர் தான் வாங்கிய பொருள் அல்லது பெற்ற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</a:rPr>
              <a:t>சேவைக்கான கட்டணத்தை செலுத்த வேண்டும்.</a:t>
            </a:r>
            <a:br>
              <a:rPr lang="ta-IN" sz="1200" dirty="0">
                <a:latin typeface="Calibri" panose="020F0502020204030204" pitchFamily="34" charset="0"/>
              </a:rPr>
            </a:br>
            <a:br>
              <a:rPr lang="ta-IN" sz="1200" dirty="0">
                <a:latin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Credit_card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  <a:r>
              <a:rPr lang="ta-IN" sz="1200" dirty="0">
                <a:latin typeface="Calibri" panose="020F0502020204030204" pitchFamily="34" charset="0"/>
              </a:rPr>
              <a:t>சார்ந்த_மோசடிகள்</a:t>
            </a:r>
            <a:br>
              <a:rPr lang="ta-IN" sz="1200" dirty="0">
                <a:latin typeface="Calibri" panose="020F0502020204030204" pitchFamily="34" charset="0"/>
              </a:rPr>
            </a:br>
            <a:br>
              <a:rPr lang="ta-IN" sz="1200" dirty="0">
                <a:latin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1. 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Fake_credit_cards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ta-IN" sz="1200" dirty="0">
                <a:latin typeface="Calibri" panose="020F0502020204030204" pitchFamily="34" charset="0"/>
              </a:rPr>
              <a:t>போலி கிரெடிட் கார்டு)</a:t>
            </a:r>
            <a:br>
              <a:rPr lang="ta-IN" sz="1200" dirty="0">
                <a:latin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ஒவ்வொரு கிரெடிட் கார்டும் லூன் வழிமுறையை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LUHN ALGORITHM) </a:t>
            </a:r>
            <a:r>
              <a:rPr lang="ta-IN" sz="1200" dirty="0">
                <a:latin typeface="Calibri" panose="020F0502020204030204" pitchFamily="34" charset="0"/>
              </a:rPr>
              <a:t>வைத்து உருவாக்கப்படும். இந்த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</a:rPr>
              <a:t>வழிமுறையை வைத்து கணினி மூலமாக ஒருவரால் எளிதில் ஒரு போலியான கிரெடிட் கார்டு உருவாக்க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</a:rPr>
              <a:t>முடியும்.</a:t>
            </a:r>
            <a:br>
              <a:rPr lang="ta-IN" sz="1200" dirty="0">
                <a:latin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அப்படி உருவாக்கிய போலி கார்டுகளை வைத்து சில பிரபலமில்லாத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website</a:t>
            </a:r>
            <a:r>
              <a:rPr lang="ta-IN" sz="1200" dirty="0">
                <a:latin typeface="Calibri" panose="020F0502020204030204" pitchFamily="34" charset="0"/>
              </a:rPr>
              <a:t>இல் பொருட்களை வாங்க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</a:rPr>
              <a:t>முடியும். ஒரு ஐந்து வருடங்களுக்கு முன்னால் இந்த குற்றம் மிகவும் பிரபலம். இப்பொழுது அங்கொன்று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</a:rPr>
              <a:t>இங்கொன்றுமாய் போலி கிரெடிட் கார்டு குற்றங்கள் நடந்துகொண்டு உள்ளது.</a:t>
            </a:r>
            <a:br>
              <a:rPr lang="ta-IN" sz="1200" dirty="0">
                <a:latin typeface="Calibri" panose="020F0502020204030204" pitchFamily="34" charset="0"/>
              </a:rPr>
            </a:br>
            <a:br>
              <a:rPr lang="ta-IN" sz="1200" dirty="0">
                <a:latin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2. 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Duplicate_credit_cards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ta-IN" sz="1200" dirty="0">
                <a:latin typeface="Calibri" panose="020F0502020204030204" pitchFamily="34" charset="0"/>
              </a:rPr>
              <a:t>கிரெடிட் கார்டு நகல் மோசடி)</a:t>
            </a:r>
            <a:br>
              <a:rPr lang="ta-IN" sz="1200" dirty="0">
                <a:latin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வாடிக்கையாளருக்கு தெரியாமல் அவருடைய கிரெடிட் கார்டு தகவல்களை திருடி அதை வைத்து அசல்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</a:rPr>
              <a:t>கார்டு போலவே போலியான ஒரு கார்டை உருவாக்குவது கார்டு குளோனிங்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CARD CLONING) </a:t>
            </a:r>
            <a:r>
              <a:rPr lang="ta-IN" sz="1200" dirty="0">
                <a:latin typeface="Calibri" panose="020F0502020204030204" pitchFamily="34" charset="0"/>
              </a:rPr>
              <a:t>மற்றும் ஸ்கிம்மிங்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</a:rPr>
              <a:t>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SKIMMING) </a:t>
            </a:r>
            <a:r>
              <a:rPr lang="ta-IN" sz="1200" dirty="0">
                <a:latin typeface="Calibri" panose="020F0502020204030204" pitchFamily="34" charset="0"/>
              </a:rPr>
              <a:t>எனப்படும்.</a:t>
            </a:r>
            <a:br>
              <a:rPr lang="ta-IN" sz="1200" dirty="0">
                <a:latin typeface="Calibri" panose="020F0502020204030204" pitchFamily="34" charset="0"/>
              </a:rPr>
            </a:br>
            <a:br>
              <a:rPr lang="ta-IN" sz="1200" dirty="0">
                <a:latin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3. 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Stolen_Card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ta-IN" sz="1200" dirty="0">
                <a:latin typeface="Calibri" panose="020F0502020204030204" pitchFamily="34" charset="0"/>
              </a:rPr>
              <a:t>தொலைந்த கார்டு)</a:t>
            </a:r>
            <a:br>
              <a:rPr lang="ta-IN" sz="1200" dirty="0">
                <a:latin typeface="Calibri" panose="020F0502020204030204" pitchFamily="34" charset="0"/>
              </a:rPr>
            </a:br>
            <a:r>
              <a:rPr lang="ta-IN" sz="1200" dirty="0">
                <a:latin typeface="Calibri" panose="020F0502020204030204" pitchFamily="34" charset="0"/>
              </a:rPr>
              <a:t>பயனாளரின் தொலைந்த கார்டை வைத்து ஷாப்பிங் செய்து மோசடி செய்வது. கிரெடிட் கார்டை பொறுத்தவரைக்கும்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</a:rPr>
              <a:t>இப்பொழுது கூட சில இ-கமெர்ஸ் வெப்சைட்களில்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PIN </a:t>
            </a:r>
            <a:r>
              <a:rPr lang="ta-IN" sz="1200" dirty="0">
                <a:latin typeface="Calibri" panose="020F0502020204030204" pitchFamily="34" charset="0"/>
              </a:rPr>
              <a:t>நம்பர் இல்லாமல் ஷாப்பிங் செய்ய முடியும்.</a:t>
            </a:r>
            <a:br>
              <a:rPr lang="ta-IN" sz="1100" dirty="0">
                <a:latin typeface="Calibri" panose="020F0502020204030204" pitchFamily="34" charset="0"/>
              </a:rPr>
            </a:br>
            <a:br>
              <a:rPr lang="ta-IN" sz="1100" dirty="0">
                <a:latin typeface="Calibri" panose="020F0502020204030204" pitchFamily="34" charset="0"/>
              </a:rPr>
            </a:b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984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56F994-33F4-43E3-A50F-409733A5D2EC}"/>
              </a:ext>
            </a:extLst>
          </p:cNvPr>
          <p:cNvSpPr/>
          <p:nvPr/>
        </p:nvSpPr>
        <p:spPr>
          <a:xfrm>
            <a:off x="2295525" y="1028343"/>
            <a:ext cx="824865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Contents: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1. Eight Steps to Reduce Crime by the Police Department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 Some of the steps that can be taken for effective Policing and to reduce crime rate.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3.Some other steps that can be taken for the betterment of the society by Effective Policing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4. Types of Cybercrime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5. Some Precautionary Measures to Stop / Reduce Cyber Crime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6. Cyber Crime Briefing Tamil Detailed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    Reasons and how to prevent cyber-Crime</a:t>
            </a:r>
          </a:p>
          <a:p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/>
              <a:t> </a:t>
            </a:r>
          </a:p>
          <a:p>
            <a:endParaRPr lang="en-US" b="1" dirty="0"/>
          </a:p>
          <a:p>
            <a:endParaRPr lang="en-US" b="1" dirty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1026" name="Picture 2" descr="Puducherry Police">
            <a:extLst>
              <a:ext uri="{FF2B5EF4-FFF2-40B4-BE49-F238E27FC236}">
                <a16:creationId xmlns:a16="http://schemas.microsoft.com/office/drawing/2014/main" id="{AA1A6F2A-8DBF-42D7-90C3-1CBFB5CF8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939" y="5410199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27BC24-FF53-45D7-80D1-5A3432E4AE50}"/>
              </a:ext>
            </a:extLst>
          </p:cNvPr>
          <p:cNvSpPr/>
          <p:nvPr/>
        </p:nvSpPr>
        <p:spPr>
          <a:xfrm>
            <a:off x="1847849" y="564667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800" b="1" dirty="0"/>
              <a:t>BY</a:t>
            </a:r>
          </a:p>
          <a:p>
            <a:r>
              <a:rPr lang="en-US" sz="1800" b="1" dirty="0" err="1"/>
              <a:t>Dr.ARUL</a:t>
            </a:r>
            <a:r>
              <a:rPr lang="en-US" sz="1800" b="1" dirty="0"/>
              <a:t> SEZHIAN</a:t>
            </a:r>
          </a:p>
          <a:p>
            <a:r>
              <a:rPr lang="en-US" sz="1800" b="1" dirty="0"/>
              <a:t>Senior Cyber Security Advisor</a:t>
            </a:r>
          </a:p>
        </p:txBody>
      </p:sp>
    </p:spTree>
    <p:extLst>
      <p:ext uri="{BB962C8B-B14F-4D97-AF65-F5344CB8AC3E}">
        <p14:creationId xmlns:p14="http://schemas.microsoft.com/office/powerpoint/2010/main" val="1116200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164" y="1962150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4A4A5FC-7967-4F4C-AF96-F397109E4D7F}"/>
              </a:ext>
            </a:extLst>
          </p:cNvPr>
          <p:cNvSpPr/>
          <p:nvPr/>
        </p:nvSpPr>
        <p:spPr>
          <a:xfrm>
            <a:off x="838200" y="199027"/>
            <a:ext cx="1196340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4. 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Card_not_present_fraud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(CNP fraud)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CNP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மோசடிகள்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இணையம்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மூலமாக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பெறப்படும்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கிரெடிட்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கார்டுகளை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வைத்து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செய்வதாகும்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அதாவது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நபர்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போலியான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ஆவணங்களை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வைத்து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e-bank / internet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bankஇல்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கிரெடிட்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வாங்கி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அதன்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மூலமாக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செய்கின்ற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மோசடியாகும்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கடந்த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2019ஆம்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ஆண்டு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மோசடிதான்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கிரெடிட்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சம்மந்தமான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மோசடிகளில்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முதலிடம்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5. 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False_Merchant_Site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போலியான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இ-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கமெர்ஸ்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வெப்சைட்கள்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அனைவரும்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பார்த்திருப்போம்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விளம்பரங்களில்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அதிகப்படியான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சலுகைகள்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மற்றும்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இலவசங்கள்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தருவதாக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போட்டிருக்கும்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மாதிரியான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வணிகத்தளங்கள்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வெப்சைட்கள்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உங்களின்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கிரெடிட்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தகவல்களை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சேகரிக்க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உருவாக்க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பட்டு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மூலமாக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கிடைக்கும்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தகவல்களை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வைத்து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போலியான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கார்டுகளை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உருவாக்கி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செய்வார்கள்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#இன்னும்_பலவகையான_மோசடிகள்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இணையத்தில்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நாள்தோறும்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வந்துகொண்ட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தான்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உள்ளது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சரி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வகையான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மோசடிகளில்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இருந்து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நம்மை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எப்படி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பாதுகாத்துக்கொள்வது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கிரெடிட்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உபயோகிப்பவர்கள்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அடிக்கடி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தங்களுடைய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usage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statementஐ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கவனிப்பது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நல்லது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ஏனென்றால்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28600" indent="-228600">
              <a:buAutoNum type="arabicPeriod"/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இப்பொழுது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shopping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வெபிசிடிகளில்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OTP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எனப்படும்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one-time password verification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ஏதும்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இல்லாமல்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பொருட்களை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வாங்க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முடியும்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தொலைந்த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கார்டை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உடனே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பிளாக்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(Block/Freeze)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செய்வது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சிறந்தது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3. Third party apps/Suspicious links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எதையும்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கிளிக்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செய்யவேண்டாம்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ஏனென்றால்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மூலமாகவும்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cardin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தகவல்கள்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கசியப்படலாம்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கிரெடிட்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விஷயத்தில்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யாரையும்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நம்ப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வேண்டாம்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ஏதேனும்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சந்தேகம்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இருந்தால்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சம்மந்தபட்ட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வங்கிகளுக்கு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நேரில்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விசாரிப்பது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நல்லது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டெபிட்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கார்டை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இல்லாமல்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கிரெடிட்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கார்டில்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accountல்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இல்லாமல்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இருந்தாலும்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கார்டை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வைத்து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ஒருவரால்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USAGE LIMIT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வரை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செலவு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செய்யமுடியும்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அதனால்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உஷார்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மக்களே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95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339" y="393382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1F30EF-C396-407E-BEE1-9A651D94BD3A}"/>
              </a:ext>
            </a:extLst>
          </p:cNvPr>
          <p:cNvSpPr/>
          <p:nvPr/>
        </p:nvSpPr>
        <p:spPr>
          <a:xfrm>
            <a:off x="876300" y="118200"/>
            <a:ext cx="1156335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எச்சரிக்கை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(A Word of Caution)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மோசடியானது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தற்பொழுது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வரை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நடந்துகொண்டுதான்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உள்ளது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ஆகையால்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பணத்தை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பாதுகாத்துக்கொள்ளுங்கள்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மேலும்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பதிவை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படிக்கின்ற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யாரும்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முயற்சித்து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பார்க்கவேண்டாம்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தவறுதலாக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ஏதேனும்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நடந்தால்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விளைவுகள்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குற்றங்களை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பற்றி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தெரியவேண்டுமானால்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முதலில்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OLX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பற்றியும்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UPI (Unified Payments Interface)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பற்றியும்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தெரிந்திருக்க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வேண்டும்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OLX_என்றால்_என்ன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OLX (Online Exchange)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என்பது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ஆன்லைன்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சந்தை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தலத்தில்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ஒருவர்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தன்னிடம்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உள்ள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தான்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உபயோகப்படுத்திய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புதிய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விற்க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விருப்பம்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தெரிவிப்பார்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அதே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தலத்தில்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அவருடைய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வேண்டிய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நபர்கள்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தொடர்புகொண்டு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பெற்றுக்கொளவர்கள்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UPI_என்றால்_என்ன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ஒருங்கிணைந்த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பரிவர்த்தனை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தரவு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(UPI)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என்பது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இந்திய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தேசிய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பேமெண்ட்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கார்ப்பரேஷன்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நிறுவனத்தின்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(National Payment Corporation of India)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அபிவிருத்தி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செய்யப்பட்ட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கட்டண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முறையாகும்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இரண்டு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வங்கிக்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கணக்குகளுக்கும்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இடையில்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உடனடியாகப்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பணப்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பரிவர்த்தனையை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அனுமதிக்கிறது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UPI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உபயோகப்படுத்தியவர்களுக்கு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தெரியும்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SEND MONEY, RECEIVE MONEY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இரண்டு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options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இதன்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மூலம்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ஒருவர்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இன்னொருவருக்கு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24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மணிநேரமும்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பணத்தை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அனுப்பவும்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முடியும்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பெறவும்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முடியும்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OLX_மூலம்_செய்யப்படும்_மோசடிகள்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சமீபகாலமாக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தளம்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மூலம்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நிறைய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பேர்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குற்றவாளிகளால்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ஏமாற்றப்படுகின்றனர்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Modus Operandi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செயற்படுமுறை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குற்றங்களானது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இரண்டு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வழிகளில்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நடைபெறுகின்றது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Like_a_BUYER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பொருள் வாங்குபவரைப்போல).</a:t>
            </a: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ஒருவர் தன்னிடம் உள்ள ஒரு பொருளை விற்க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OLX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மூலம் முயற்சிக்கிறார், அதை பார்க்கும் குற்றவாளிகள் அவரை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தொடர்புகொண்டு விருப்பம் தெரிவித்துக்கொண்டு, அந்த பொருளை விற்பவருக்கு பணத்தை அனுப்புவது போல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UPI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(Google pay or phone pe or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paytm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மூலம்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SEND MONEY QR code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ற்கு பதிலாக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RECEIVE MONEY QR code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ஒன்றை அனுப்புகின்றனர்.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பொருளை விற்பவர் சரியாக கவனிக்காமல் அந்த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QR code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ஐ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Scan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செய்ததும் குற்றவாளிகளுக்கு பணம் சென்றுவிடுகிறது.</a:t>
            </a: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Like_a_SELLER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பொருள் விற்பவரைப்போல)</a:t>
            </a: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குற்றவாளிகள் தன்னிடம் ஒரு பொருள் இருப்பதாக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OLX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ல் பதிகின்றனர். இதை பார்க்கும் சாதாரண மக்கள் அவர்களை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தொடர்புகொண்டு பொருளை பற்றி கேட்டுவிட்டு அந்த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criminals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கூறுவதை நம்பி பொருளை கண்ணால் பார்க்காமல்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அவர்களுக்கு பணத்தை அனுப்பிவிடுகின்றனர்.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980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139" y="2797537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3C45D75-9909-4FFA-8A30-143D9CE8CA99}"/>
              </a:ext>
            </a:extLst>
          </p:cNvPr>
          <p:cNvSpPr/>
          <p:nvPr/>
        </p:nvSpPr>
        <p:spPr>
          <a:xfrm>
            <a:off x="800098" y="118200"/>
            <a:ext cx="1196340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How_to_stay_safe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மோசடிகளில்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இருந்து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நம்மை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எப்படி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பாதுகாத்துக்கொள்வது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யாரேனும்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QR code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அனுப்பும்பொழுது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குறுந்செய்தியை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நன்றாக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படித்து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பாருங்கள்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SEND </a:t>
            </a:r>
          </a:p>
          <a:p>
            <a:pPr marL="228600" indent="-228600">
              <a:buAutoNum type="arabicPeriod"/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MONEYயா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or RECEIVE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MONEYயா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அதேபோல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முன்பணமாக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எதையும்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கொடுக்கவேண்டாம்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கண்ணால்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பார்க்காமல்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பணத்தை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அனுப்ப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வேண்டாம்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முடிந்த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அளவு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வாங்குபவர்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or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விற்பவர்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நேரில்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சந்தித்து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கொள்ளுங்கள்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தனியாக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வேண்டாம்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யாரையேனும்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துணைக்கு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அழைத்துச்செல்வது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நல்லது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விற்பவர்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பொருளின்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உண்மையான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சொந்தக்காரரா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என்பதை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ஆவணங்கள்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(documents)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கேட்டு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உறுதிசெய்துகொள்ளுங்கள்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ஏன்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உங்களிடம்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அவர்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விற்கும்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திருட்டு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பொருளாக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கூட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இருக்கலாம்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மேற்கூறிய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பாதுகாப்பு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நடைமுறைகளை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பின்பற்றினால்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குற்றங்களை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குறைக்கமுடியும்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#References.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https://www.thenewsminute.com/…/duping-buyers-across-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india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-…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https://indianexpress.com/…/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upi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-fraud-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olx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-scam-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cashba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…/lite/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#ஆன்லைன்_சூதாட்டம்_என்றால்_என்ன?</a:t>
            </a: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ஆன்லைன் சூதாட்டம் என்பது இன்டர்நெட்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internet)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மூலமாக நடைபெறும் பந்தயம். அதாவது ஒரு விளையாட்டை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வைத்தோ அல்லது ஒரு பொருளின் மீதோ அல்லது ஒரு நிகழ்வின் மீதோ பணத்தை பந்தையமாக கட்டுவது.</a:t>
            </a: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இந்த ஆன்லைன் சூதாட்டமானது இப்பொழுது உலகளவில் சுமார் $100 கோடி டாலர் அளவுக்கு பெரிய வர்த்தகமாக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உள்ளது.சரி இப்பொழுது இந்த ஆன்லைன் சூதாட்டத்தில் நடைபெறும் மோசடிகள் குறித்து பார்ப்போம்.</a:t>
            </a: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1. #போனஸ்_மோசடி (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Bonus Abuse)</a:t>
            </a: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நம் அனைவரும் அறிந்த ஒன்று தான். இந்த மொபைல் விளையாட்டை (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Mobile app) 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டவுன்லோட் செய்து இன்ஸ்டால்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செய்தால் போனஸ்சாக உங்களுக்கு 500 தருகின்றோம் 1000 தருகின்றோம் என்று விளம்பரப்படுத்துவர். இதை நம்பி 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நாமும் அந்த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app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ஐ செய்வோம்.</a:t>
            </a:r>
          </a:p>
          <a:p>
            <a:endParaRPr lang="ta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ஆனால் நாம் நினைப்பதுபோல அந்த போனஸ் நம் வங்கி கணக்குக்கு வராது மாறாக அந்த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bonus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சானது அந்த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mobile app</a:t>
            </a:r>
            <a:r>
              <a:rPr lang="ta-IN" sz="1200" dirty="0">
                <a:latin typeface="Calibri" panose="020F0502020204030204" pitchFamily="34" charset="0"/>
                <a:cs typeface="Calibri" panose="020F0502020204030204" pitchFamily="34" charset="0"/>
              </a:rPr>
              <a:t>இன் உள்ளேயே இருக்கும். நீங்கள் அதை விளையாண்டு கழிக்கவேண்டும்.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902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064" y="3067050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23FB98D-4A5E-4D8D-974C-E09A16823B80}"/>
              </a:ext>
            </a:extLst>
          </p:cNvPr>
          <p:cNvSpPr/>
          <p:nvPr/>
        </p:nvSpPr>
        <p:spPr>
          <a:xfrm>
            <a:off x="752473" y="118200"/>
            <a:ext cx="1196340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2. #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தரகு_மோசடி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(Commission Scam)</a:t>
            </a: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காலம்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காலமாக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நடைபெறும்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பெரிய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மோசடி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தற்காலத்தில்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இதற்கு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பெயர்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#REFERRAL_SYSTEM.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அதாவது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நீங்கள்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அனுப்புகின்ற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linkஐ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வைத்து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மூலமாக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வேற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யாராவது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அந்த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appஐ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install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செய்தால்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உங்கள்ளுக்கு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இவ்ளோவ்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commission (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தரகு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தரப்படும்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எனக்கூறி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ஏமாற்றுவது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Note: There are some genuine referral systems like amazon affiliate system,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gpay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, and so on. But few bogus apps and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softwares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are involving in this referral/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commission scam..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3. #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கூட்டு_மோசடி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(Collusion)</a:t>
            </a: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ஆன்லைன்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போக்கர்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(Online Poker) /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ஆன்லைன்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ரம்மி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(Online Poker)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போன்ற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விளையாட்டுகளில்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ஆட்டக்காரரை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ஜெயிக்கவைக்க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அல்லது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தோற்கடிக்க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நிறைய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பேர்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சேர்ந்து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வேலைசெய்வது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இதற்கு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இன்னொரு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பெயர்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Friendly fraud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எனப்படும்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4. #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கருப்பு_பணம்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(Chip dumping)</a:t>
            </a: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ஒன்லைன்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சூதாட்டத்தில்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அதிகம்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பயன்படுத்தப்படுவது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கருப்பு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கணக்கில்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காட்டமுடியாத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மேலும்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விளையாட்டுத்தலங்கள்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ஹவாலா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பணமாற்றத்திற்கும்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(#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Havala_Transactions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உதவுகின்றது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ஹவாலா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என்றால்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கருப்பு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பணத்தை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இடத்தில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இருந்து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இன்னொரு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இடத்திற்கு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சட்டத்திற்கு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புறம்பாக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கொண்டுசெல்வது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இதற்கு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ஆங்கிலத்தில்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Money laundering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பெயர்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..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நாட்டில்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money laundering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சட்டவிரோத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செயலாகும்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What_is_Laundering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? (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லாண்டரிங்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என்றால்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என்ன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?)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Laundering-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லாண்டரிங்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என்பதற்கு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தமிழில்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சலவை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செய்தல்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பொருள்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Money Laundering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என்றால்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சட்டத்திற்கு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புறம்பான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வழியில்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சம்பாதித்த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பணத்தை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(Black Money)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சட்டபூர்வமான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பணமாக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(White Money) </a:t>
            </a: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மாற்றுவதாகும்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உதாரணமாக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அனைவரும்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ரஜினி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நடித்த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சிவாஜி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படம்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பார்த்திருப்போம்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அதில்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ரஜினிகாந்த்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நபரை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நாடி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அவரிடம்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தன்னிடம்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உள்ள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கருப்புபணத்தை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டாலராக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மாற்றி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அமெரிக்காவில்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உள்ள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தன்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நண்பருக்கு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குடுக்க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சொல்லுவார்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பின்பு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அந்த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நண்பர்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அந்த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டாலர்களை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சிறிய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தொகைகளாக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பிரித்து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தன்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நண்பர்களிடத்தில்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ரஜினி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நடத்தும்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அறக்கட்டளைக்கு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நன்கொடையாக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அனுப்பசொல்லுவர்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வகையான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money laundering technique.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இதற்கு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பெயர்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#Smurfing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எனப்படும்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Book_profit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கள்ள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கணக்கு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பெரிய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நிறுவனம்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தன்னுடைய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ஆண்டு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வருமானத்தை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அதிகப்படுத்தியோ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அல்லது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குறைத்தோ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காட்டி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வரிச்சலுகை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அல்லது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வரிஏய்ப்பு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செய்வது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இவ்வாறு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அந்த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நிறுவனம்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கூறும்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அணைத்து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வரவு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செலவு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கணக்குகளும்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account-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bookல்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மட்டும்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இருக்கும்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இதற்கு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சிறந்த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உதாரனம்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சத்யம்_மோசடி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Sathyam_scam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390251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739" y="559507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B342CF-E9FF-4173-8A62-D4B186F296B6}"/>
              </a:ext>
            </a:extLst>
          </p:cNvPr>
          <p:cNvSpPr/>
          <p:nvPr/>
        </p:nvSpPr>
        <p:spPr>
          <a:xfrm>
            <a:off x="747712" y="243512"/>
            <a:ext cx="11363325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Shell_Companies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போலி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நிறுவனங்கள்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நிறுவனமானது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தங்களுக்கு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நாடுகளில்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கிளைகள்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இருக்கின்றது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கூறி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கிளைநிறுவனம்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மூலமாக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வருமானம்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வருகின்றது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நம்பவைப்பது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உண்மையில்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வேற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நாடுகளில்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அப்படி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ஏதும்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கிளைகள்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இருக்காது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Black_salary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நிழல்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ஊதியம்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நிறுவனம்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தன்னிடம்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வேலைபார்ப்பவர்களின்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எண்ணிக்கையை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அதிகப்படுத்தி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காட்டி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அவர்களுக்கு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ஊதியம்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கொடுத்ததை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கணக்கு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காட்டுவது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#Cinema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சினிமா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நாம்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அனைவரும்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திரைப்படங்களை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பார்க்கும்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பொழுது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யோசித்திருப்போம்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இவ்ளோ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மொக்க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படத்த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\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எடுத்துவச்சிருக்கான்னு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ஆனால்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உண்மை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என்னவென்றால்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திரைப்படம்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தயாரிக்க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உதாரணமாக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ஐந்து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கோடி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(5 crores)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செலவாகும்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என்றால்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40%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கருப்பு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பணத்தை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invest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செய்துவிடுவார்கள்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இந்தியாவை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பொறுத்தவரை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எவ்ளோ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கேவலமான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படமாக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இருந்தாலும்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குறைந்தபட்சம்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50%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திரும்ப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வந்துவிடும்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Real_estate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ரியல்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எஸ்டேட்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இந்தியாவில்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அதிகப்படியான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கருப்பு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பரிவர்த்தனை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ரியல்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எஸ்டேட்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பற்றி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வரும்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வாரங்களில்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விரிவாக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பார்ப்போம்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Tax_amnesties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வரிச்சலுகை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அரசினால்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அங்கீகரிக்கப்பட்ட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வரிவிலக்குகளை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பயன்படுத்தி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பணமோசடி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செய்வது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உதாரணமாக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ஒவ்வொரு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கார்பொரேட்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நிறுவனமும்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தங்களின்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ஆண்டு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வருமானத்தில்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2.5%ஐ CSR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எனப்படும்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Corporate Social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Responsibilityக்கு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செலவு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செய்யவேண்டும்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ஆனால்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நிறுவனங்கள்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சலுகைகளை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தவறாக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பயன்படுத்தி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கருப்பு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பணத்தை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பதுக்குகின்றனர்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#Casinos (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சூதாட்டம்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ஆன்லைன்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சூதாட்டம்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மூலமாக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அதிகமான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கருப்பு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வெள்ளை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மாற்றப்படுகிறது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உதாரணமாக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போட்டியாளர்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எவ்ளோ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பணத்தை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வேண்டுமானாலும்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விதமான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கேள்விக்கணைக்கும்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இல்லாமல்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இந்த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ஆன்லைன்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சூதாட்டங்களில்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கட்டி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விளையாடமுடியும்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அவ்வாறு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அவர்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வெற்றி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பெரும்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பணத்தை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ஒரு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சிறிய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கேளிக்கை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வரி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(Entertainment tax)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மட்டும்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கட்டி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எடுத்துச்செல்ல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முடியும்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இப்பொழுது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அவரிடம்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உள்ள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பணம்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Complete white money.</a:t>
            </a:r>
          </a:p>
        </p:txBody>
      </p:sp>
    </p:spTree>
    <p:extLst>
      <p:ext uri="{BB962C8B-B14F-4D97-AF65-F5344CB8AC3E}">
        <p14:creationId xmlns:p14="http://schemas.microsoft.com/office/powerpoint/2010/main" val="28768642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739" y="547687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B342CF-E9FF-4173-8A62-D4B186F296B6}"/>
              </a:ext>
            </a:extLst>
          </p:cNvPr>
          <p:cNvSpPr/>
          <p:nvPr/>
        </p:nvSpPr>
        <p:spPr>
          <a:xfrm>
            <a:off x="714376" y="1474619"/>
            <a:ext cx="11363325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#Money_laundering_countries (</a:t>
            </a:r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பணச்சலவை செய்யும் நாடுகள்)</a:t>
            </a:r>
          </a:p>
          <a:p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கருப்பு பணம் என்றாலே நாம் அனைவருக்கும் நியாபகம் வரும் ஒரு நாடு சுவிட்சர்லாந்து.</a:t>
            </a:r>
          </a:p>
          <a:p>
            <a:endParaRPr lang="ta-IN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இந்த நாட்டில் கருப்பு பணத்தை பாதுகாக்க அந்நாட்டின் பெயரிலே ஒரு வங்கி உள்ளது. இந்த வங்கிக்கு ஒரு குறிப்பிட்ட 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சதவீத தொகையை குடுத்தால். உங்கள் கருப்புப்பணத்தை அவர்கள் பாதுகாப்பாக வைத்துக்கொள்வார்கள்.</a:t>
            </a:r>
          </a:p>
          <a:p>
            <a:endParaRPr lang="ta-IN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இது போல இன்னும் பல சிறிய நாடுகள் இதை தங்கள் நாட்டின் முக்கிய வருமானமாக வைத்துள்ளார்கள் உதாரணம்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 சுவிட்சர்லாந்து, மொரீஷியஸ்.</a:t>
            </a:r>
          </a:p>
          <a:p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இன்னும் பல வகைகளில்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Money laundering </a:t>
            </a:r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நடந்துகொண்டு இருக்கின்றது. சமீபகாலமாக பிட்காயின் (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Bit coin-Crypto currencies) </a:t>
            </a:r>
          </a:p>
          <a:p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பயன்படுத்தியும்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இத்தகைய குற்றங்கள் நடந்துகொண்டு உள்ளது. இந்தியாவை பொறுத்தவரையில்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money laundering 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பணமோசடி) ஒரு குற்றமாகும்.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a-IN" sz="1100" dirty="0">
                <a:latin typeface="Calibri" panose="020F0502020204030204" pitchFamily="34" charset="0"/>
                <a:cs typeface="Calibri" panose="020F0502020204030204" pitchFamily="34" charset="0"/>
              </a:rPr>
              <a:t>இதற்கு தனி சட்டமே உள்ளது.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0199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739" y="547687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9E678DF-0625-4BB8-AD45-E7E5E59FC7D0}"/>
              </a:ext>
            </a:extLst>
          </p:cNvPr>
          <p:cNvSpPr/>
          <p:nvPr/>
        </p:nvSpPr>
        <p:spPr>
          <a:xfrm>
            <a:off x="1162049" y="547687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800" b="1" dirty="0"/>
              <a:t>BY</a:t>
            </a:r>
          </a:p>
          <a:p>
            <a:r>
              <a:rPr lang="en-US" sz="1800" b="1" dirty="0" err="1"/>
              <a:t>Dr.ARUL</a:t>
            </a:r>
            <a:r>
              <a:rPr lang="en-US" sz="1800" b="1" dirty="0"/>
              <a:t> SEZHIAN</a:t>
            </a:r>
          </a:p>
          <a:p>
            <a:r>
              <a:rPr lang="en-US" sz="1800" b="1" dirty="0"/>
              <a:t>Senior Cyber Security Advisor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179FE7-AD0B-4DE6-9F63-0CA7DAFA93CA}"/>
              </a:ext>
            </a:extLst>
          </p:cNvPr>
          <p:cNvSpPr/>
          <p:nvPr/>
        </p:nvSpPr>
        <p:spPr>
          <a:xfrm>
            <a:off x="3533774" y="262724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To Be Continued…</a:t>
            </a:r>
          </a:p>
        </p:txBody>
      </p:sp>
    </p:spTree>
    <p:extLst>
      <p:ext uri="{BB962C8B-B14F-4D97-AF65-F5344CB8AC3E}">
        <p14:creationId xmlns:p14="http://schemas.microsoft.com/office/powerpoint/2010/main" val="2251387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56F994-33F4-43E3-A50F-409733A5D2EC}"/>
              </a:ext>
            </a:extLst>
          </p:cNvPr>
          <p:cNvSpPr/>
          <p:nvPr/>
        </p:nvSpPr>
        <p:spPr>
          <a:xfrm>
            <a:off x="1609725" y="1285012"/>
            <a:ext cx="82486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CASE STUDY ON THE EXISTING CRIME RATE AND ON HOW TO REDUCE THEM USING THE CURRENT LAW ENFORCEMENT UNITS!</a:t>
            </a:r>
          </a:p>
          <a:p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PRESICELY, HOW TO IMPROVISE THE PRESTIGIOUS POLICE DEPARTMENT</a:t>
            </a: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ON PUBLIC INTEREST TO SERVE THE PEOPLE BETTER!</a:t>
            </a:r>
          </a:p>
        </p:txBody>
      </p:sp>
      <p:pic>
        <p:nvPicPr>
          <p:cNvPr id="1026" name="Picture 2" descr="Puducherry Police">
            <a:extLst>
              <a:ext uri="{FF2B5EF4-FFF2-40B4-BE49-F238E27FC236}">
                <a16:creationId xmlns:a16="http://schemas.microsoft.com/office/drawing/2014/main" id="{AA1A6F2A-8DBF-42D7-90C3-1CBFB5CF8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7289" y="5448300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762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139" y="5486400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559B902-9646-49E9-9129-9C7658280241}"/>
              </a:ext>
            </a:extLst>
          </p:cNvPr>
          <p:cNvSpPr/>
          <p:nvPr/>
        </p:nvSpPr>
        <p:spPr>
          <a:xfrm>
            <a:off x="923925" y="856893"/>
            <a:ext cx="1080135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Eight Steps to Reduce Crime by the Police Department: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1.Establish manageable enforcing units -&gt; A team of Efficient enforcement force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2.Assign quality managers in the department and grant them genuine authority -&gt;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Genuine Authority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3.Reform Crime reporting and crime analysis -&gt;Month wise or week wise Trend graphs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4.Develop effective local crime investigation -&gt; Gathering Collective information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5.Establish effective oversight systems –&gt; Fixing of CCTV cameras, suggestion boxes,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complaint boxes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6.Build a career path for rank and field officers -&gt; Motivation for the field officers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7.Develop explicit use of force policies to control police violence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8.Reform Criminal Justice System.</a:t>
            </a:r>
          </a:p>
        </p:txBody>
      </p:sp>
    </p:spTree>
    <p:extLst>
      <p:ext uri="{BB962C8B-B14F-4D97-AF65-F5344CB8AC3E}">
        <p14:creationId xmlns:p14="http://schemas.microsoft.com/office/powerpoint/2010/main" val="2343437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539" y="5448300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665D2F-B187-4D9B-94A0-DD1FA9D5ABAD}"/>
              </a:ext>
            </a:extLst>
          </p:cNvPr>
          <p:cNvSpPr/>
          <p:nvPr/>
        </p:nvSpPr>
        <p:spPr>
          <a:xfrm>
            <a:off x="800099" y="354895"/>
            <a:ext cx="117348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SOME OF THE STEPS THAT CAN BE TAKEN FOR EFFECTIVE POLICING AND TO REDUCE CRIME RATE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1.MONITORING PUBLIC GATHERING AREAS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CCTV cameras must be fixed in public gathering areas.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Deploy police personal in 24/7 support to monitor the CCTV cameras and report any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incident.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Each of the POLICE unit monitoring the 24/7 CCTV support must be coordinating or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communicating to the patrol police vehicle in the respective areas.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24/7 support of effective Policing and monitoring must be provided.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2.POINT OF CONTACT - SPOC Contact number displaying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Instead of displaying “For Emergency Contact – 100”, display the contact number of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nearby Police SHO’s mobile number in all public gathering places.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All residents residing in a locality must be aware of their local POLICE SHO’s contact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number.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Housewife, elderly persons and people staying at home must have a note of their localities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POLICE SHO’s number.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The contact numbers of the POLICE station or the POLICE station’s SHO can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be furnished in all the Educational  institution’s notice board, all the government and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private sector office for easy access.</a:t>
            </a:r>
          </a:p>
        </p:txBody>
      </p:sp>
    </p:spTree>
    <p:extLst>
      <p:ext uri="{BB962C8B-B14F-4D97-AF65-F5344CB8AC3E}">
        <p14:creationId xmlns:p14="http://schemas.microsoft.com/office/powerpoint/2010/main" val="1301615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4" y="5505450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665D2F-B187-4D9B-94A0-DD1FA9D5ABAD}"/>
              </a:ext>
            </a:extLst>
          </p:cNvPr>
          <p:cNvSpPr/>
          <p:nvPr/>
        </p:nvSpPr>
        <p:spPr>
          <a:xfrm>
            <a:off x="876299" y="364420"/>
            <a:ext cx="117348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SOME OF THE STEPS THAT CAN BE TAKEN FOR EFFECTIVE POLICING AND TO REDUCE CRIME RATE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The contact numbers can be furnished in flats and apartments too for easy access to the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Nearest POLICE station.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Display the contact numbers of the POLICE station or the POLICE stations SHO in the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entire public mode of transport  like buses, auto, taxi that runs between one point to another.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Some other steps that can be taken for the betterment of the society by Effective Policing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1.Proper planning and execution - Initiating, Planning, Executing, Monitoring and Controlling,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Closing.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2.Form a group of senior citizens or a group of retired persons with a SPOC (Single point of contact)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 gather information about suspicious persons or suspicious happenings in their area or street.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respective station officer in charge of the area can collect the details from those groups every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week or month and take necessary actions on those track records.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3.A policeman can’t be everywhere at all the time so forming groups and gathering information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from the groups will be much helpful for reducing crime and, we can keep a track record of the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suspected people and suspicious activities.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4.Gather information and views from the public on how to reduce traffic, crime rate or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what exactly people need from the POLICE department.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610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9" y="545782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D52FA98-E28E-412F-9BD2-BA3D15B6BEFA}"/>
              </a:ext>
            </a:extLst>
          </p:cNvPr>
          <p:cNvSpPr/>
          <p:nvPr/>
        </p:nvSpPr>
        <p:spPr>
          <a:xfrm>
            <a:off x="1047749" y="547420"/>
            <a:ext cx="122967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5.All the local police stations must maintain a record of the residents of the area.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(A subjective list can be made)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6.In many countries for every issue people will call the POLICE Department first,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because POLICE will guide on what to do next. So, make POLICE easily accessible to the public.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7.Combat trainings to the state POLICE personal, at least they must know how to tackle a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person with a pocketknife.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8.Insist all the shops, hotels, bakery to at least keep minimal cost CCTV cameras for their safety.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They must have a backup history of at least 30 days.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9.To avoid theft and robbery get the list of workers who come newly into an area to do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some privatized work like masonry, road contracts, construction works etc.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10.Make sure that the employer who assigns the new workers for any kind of work in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any area will report to the nearby police station with all the details of the workers.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11.The list will be maintained by the local police station and the employer will keep the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police station informed once the work gets over and once, they vacate the work site.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12.Get the youth or unemployed to involve in night patrols or community patrols in their respected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area.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13.Pick some volunteers to assist in the patrols. There will be a handful of volunteers available.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40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4014" y="5479687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CAD1C7-A577-4E78-8B8B-2708D484E5D6}"/>
              </a:ext>
            </a:extLst>
          </p:cNvPr>
          <p:cNvSpPr/>
          <p:nvPr/>
        </p:nvSpPr>
        <p:spPr>
          <a:xfrm>
            <a:off x="809623" y="213450"/>
            <a:ext cx="1196340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14.During weekends make the patrol stricter and patrol rounds must be very strict in hotspots.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15.Take a note of all those who appear in banners, cut outs and maintain a record in all the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circle Police Stations.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16.Lodges and mansions must be checked at times by enforcement authorities.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17.All the route buses must display the local police station's number and the station officer’s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Numbers to avoid eve teasing, chain snatching etc.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18.Display the numbers of the nearest police station and the station officer's number in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cinema Theatres and recreational places and the places where public gather in numbers.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19.Internet centers must be advised to block few websites those create harm to the public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like making of bombs etc. When we can block porn sites, we can do this as well.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20.Use of complaint boxes every two to four kilometers in all the areas so that the person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who wishes to launch a complaint but afraid to expose himself can drop his complaint in the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complaint box. If regular action is taken for the complaints dropped in the complaint box for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sure, the public will get confidence on the prestigious police department.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21.Easy access of Police patrolling vehicles.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22.The load man contractors should be watched out carefully.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23.Awareness programs for the youth who are unemployed by the Police department to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encourage them.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24.Avoid displaying the CCTV cameras in television and news channels those are kept for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monitoring robbery and snatching during the festival times. Because we are keeping those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cameras to trap criminals but we our self-show them where the cameras are being fixed.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860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ducherry Police">
            <a:extLst>
              <a:ext uri="{FF2B5EF4-FFF2-40B4-BE49-F238E27FC236}">
                <a16:creationId xmlns:a16="http://schemas.microsoft.com/office/drawing/2014/main" id="{2E2A289B-44C7-470A-9E10-7E4BE8D0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4" y="5595075"/>
            <a:ext cx="1223962" cy="12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77141A-9502-4957-BA65-0A180AD2B84D}"/>
              </a:ext>
            </a:extLst>
          </p:cNvPr>
          <p:cNvSpPr/>
          <p:nvPr/>
        </p:nvSpPr>
        <p:spPr>
          <a:xfrm>
            <a:off x="638174" y="594226"/>
            <a:ext cx="1189672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25.Pubs and bars must be monitored very strictly.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26.Information about the tenants in each area must be gathered by the local police Stations.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tenants must provide their identity to the nearest Police station through the house owner.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27.Theatres and Malls must be equipped with private security guards. Insist the theatre owners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and Mall owners to recruit securities and train them with some basic self-defense Techniques.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28.Frequent or surprise station visit by the senior officials must be made mandatory.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29.Incentives and awards can be given to all those who go for night rounds and those who go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for rounds in critical areas as well.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30.Every policeman must be given an authority to act if any crime happens beyond his/her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jurisdiction also.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31.Gather the innovative ideas from the POLICE personal itself, because as a common responsible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citizen, if I can suggest so many points to reduce crime rate for sure there will be more energetic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POLICE officials who really want to make some difference.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32.Predictive policing refers to the usage of predictive and analytical techniques in law enforcement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to identify potential criminal activity. Predictive policing methods fall into four general categories: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methods for predicting crimes, methods for predicting offenders, methods for predicting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perpetrators' identities, and methods for predicting victims of crime.</a:t>
            </a:r>
          </a:p>
        </p:txBody>
      </p:sp>
    </p:spTree>
    <p:extLst>
      <p:ext uri="{BB962C8B-B14F-4D97-AF65-F5344CB8AC3E}">
        <p14:creationId xmlns:p14="http://schemas.microsoft.com/office/powerpoint/2010/main" val="30730727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145</TotalTime>
  <Words>4990</Words>
  <Application>Microsoft Office PowerPoint</Application>
  <PresentationFormat>Widescreen</PresentationFormat>
  <Paragraphs>531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Arul Sezhian (PMT)</dc:creator>
  <cp:lastModifiedBy>Arul Sezhian (PMT)</cp:lastModifiedBy>
  <cp:revision>65</cp:revision>
  <dcterms:created xsi:type="dcterms:W3CDTF">2020-07-13T13:31:40Z</dcterms:created>
  <dcterms:modified xsi:type="dcterms:W3CDTF">2023-09-04T08:14:26Z</dcterms:modified>
</cp:coreProperties>
</file>